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593" r:id="rId2"/>
    <p:sldId id="873" r:id="rId3"/>
    <p:sldId id="1110" r:id="rId4"/>
    <p:sldId id="1111" r:id="rId5"/>
    <p:sldId id="1086" r:id="rId6"/>
    <p:sldId id="1087" r:id="rId7"/>
    <p:sldId id="875" r:id="rId8"/>
    <p:sldId id="870" r:id="rId9"/>
    <p:sldId id="1070" r:id="rId10"/>
    <p:sldId id="1088" r:id="rId11"/>
    <p:sldId id="1095" r:id="rId12"/>
    <p:sldId id="1025" r:id="rId13"/>
    <p:sldId id="1081" r:id="rId14"/>
    <p:sldId id="1026" r:id="rId15"/>
    <p:sldId id="1097" r:id="rId16"/>
    <p:sldId id="1098" r:id="rId17"/>
    <p:sldId id="1099" r:id="rId18"/>
    <p:sldId id="1100" r:id="rId19"/>
    <p:sldId id="1101" r:id="rId20"/>
    <p:sldId id="1102" r:id="rId21"/>
    <p:sldId id="1103" r:id="rId22"/>
    <p:sldId id="1104" r:id="rId23"/>
    <p:sldId id="1105" r:id="rId24"/>
    <p:sldId id="1106" r:id="rId25"/>
    <p:sldId id="1107" r:id="rId26"/>
    <p:sldId id="1108" r:id="rId27"/>
    <p:sldId id="1109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FF"/>
    <a:srgbClr val="FFFFFF"/>
    <a:srgbClr val="66FF33"/>
    <a:srgbClr val="FF00FF"/>
    <a:srgbClr val="FFFF99"/>
    <a:srgbClr val="66CCFF"/>
    <a:srgbClr val="CCFF33"/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721" autoAdjust="0"/>
    <p:restoredTop sz="86355" autoAdjust="0"/>
  </p:normalViewPr>
  <p:slideViewPr>
    <p:cSldViewPr>
      <p:cViewPr varScale="1">
        <p:scale>
          <a:sx n="91" d="100"/>
          <a:sy n="91" d="100"/>
        </p:scale>
        <p:origin x="-1512" y="-114"/>
      </p:cViewPr>
      <p:guideLst>
        <p:guide orient="horz" pos="1920"/>
        <p:guide orient="horz" pos="1776"/>
        <p:guide orient="horz" pos="1728"/>
        <p:guide pos="2112"/>
        <p:guide pos="1056"/>
        <p:guide pos="960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8946EBD-7ED6-401F-A24F-ACADB263DCC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defRPr/>
              </a:pPr>
              <a:endParaRPr lang="en-IN" altLang="en-US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defRPr/>
              </a:pPr>
              <a:endParaRPr lang="en-IN" altLang="en-US" smtClean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defRPr/>
              </a:pPr>
              <a:endParaRPr lang="en-IN" altLang="en-US" smtClean="0"/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defRPr/>
              </a:pPr>
              <a:endParaRPr lang="en-IN" altLang="en-US" smtClean="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defRPr/>
              </a:pPr>
              <a:endParaRPr lang="en-IN" altLang="en-US" smtClean="0"/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defRPr/>
              </a:pPr>
              <a:endParaRPr lang="en-IN" alt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defRPr/>
              </a:pPr>
              <a:endParaRPr lang="en-IN" altLang="en-US" smtClean="0"/>
            </a:p>
          </p:txBody>
        </p:sp>
      </p:grpSp>
      <p:sp>
        <p:nvSpPr>
          <p:cNvPr id="46094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81200"/>
            <a:ext cx="7772400" cy="1143000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95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quarter" idx="10"/>
          </p:nvPr>
        </p:nvSpPr>
        <p:spPr>
          <a:xfrm>
            <a:off x="439738" y="5989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5313" y="60023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0850" y="59785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4B68B9-3CAC-416A-BB42-9A2B018CA7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ECBFC-51F7-4C09-9C08-F50038069E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45A99-C700-42E3-9936-854DD1F07A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553AF-13D6-4ECC-8B9B-0CA3FECA9D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4CE40-5777-4AF8-9447-1F6FB1247E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B235A-2A69-495C-865C-8F53501AB0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7DB9A-9606-4E38-A095-85E64848BE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0BBCC1-A40C-4416-A00B-B349B426CB2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8F804-1821-47D3-8641-3EFA0E2AD0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2C3E3-FB9F-454D-922B-40DBC6A2A9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12B18-1F42-4F38-ACB7-7677504FE4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938CF-0817-4022-9B10-18C5DE3020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27CFA-4FF7-4BFC-A255-1A50CED5A9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3E782-1E20-4CB7-803F-47FA3CC1A0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44821-7750-44B8-A6A0-B4416851DE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FD85D-2022-45CB-B6F3-AF599B3F1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3D5AF-4BF7-4C9E-8D70-9A65CAF849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1"/>
                </a:buClr>
                <a:defRPr/>
              </a:pPr>
              <a:endParaRPr lang="en-IN" altLang="en-US" smtClean="0"/>
            </a:p>
          </p:txBody>
        </p:sp>
        <p:sp>
          <p:nvSpPr>
            <p:cNvPr id="1034" name="Rectangle 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defRPr sz="3200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7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9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9D7EA094-C34A-4422-B789-B871FD4D022E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2" name="Object 22"/>
          <p:cNvGraphicFramePr>
            <a:graphicFrameLocks noChangeAspect="1"/>
          </p:cNvGraphicFramePr>
          <p:nvPr/>
        </p:nvGraphicFramePr>
        <p:xfrm>
          <a:off x="1508125" y="1390650"/>
          <a:ext cx="6096000" cy="4060825"/>
        </p:xfrm>
        <a:graphic>
          <a:graphicData uri="http://schemas.openxmlformats.org/presentationml/2006/ole">
            <p:oleObj spid="_x0000_s1032" name="Chart" r:id="rId20" imgW="6096000" imgH="4061520" progId="MSGraph.Chart.8">
              <p:embed followColorScheme="full"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  <p:sldLayoutId id="2147484497" r:id="rId13"/>
    <p:sldLayoutId id="2147484498" r:id="rId14"/>
    <p:sldLayoutId id="2147484499" r:id="rId15"/>
    <p:sldLayoutId id="2147484500" r:id="rId16"/>
    <p:sldLayoutId id="2147484501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8E0FD3-B05C-411D-BD89-535AC820C3F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6477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US" altLang="en-US" sz="2800">
                <a:solidFill>
                  <a:schemeClr val="bg1"/>
                </a:solidFill>
              </a:rPr>
              <a:t>By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US" altLang="en-US" sz="2800">
                <a:solidFill>
                  <a:schemeClr val="bg1"/>
                </a:solidFill>
              </a:rPr>
              <a:t>D.M.  Vasudevan,  </a:t>
            </a:r>
            <a:r>
              <a:rPr lang="en-US" altLang="en-US" sz="2400">
                <a:solidFill>
                  <a:schemeClr val="bg1"/>
                </a:solidFill>
              </a:rPr>
              <a:t>MD,  FRCPath</a:t>
            </a: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293938" y="304800"/>
            <a:ext cx="5402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IN" altLang="en-US">
                <a:solidFill>
                  <a:srgbClr val="FF0000"/>
                </a:solidFill>
              </a:rPr>
              <a:t>50 years of Karmayoga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828800"/>
            <a:ext cx="4995862" cy="485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DE784-8E40-4D73-A066-8F8AAD0BE214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227488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4888" y="22225"/>
            <a:ext cx="22463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1450" y="22225"/>
            <a:ext cx="22415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550" y="3725863"/>
            <a:ext cx="231140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9150" y="3725863"/>
            <a:ext cx="24320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7800" y="3817938"/>
            <a:ext cx="2297113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4"/>
          <p:cNvSpPr txBox="1">
            <a:spLocks noChangeArrowheads="1"/>
          </p:cNvSpPr>
          <p:nvPr/>
        </p:nvSpPr>
        <p:spPr bwMode="auto">
          <a:xfrm>
            <a:off x="609600" y="28956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en-US" sz="2400"/>
              <a:t>1</a:t>
            </a:r>
            <a:r>
              <a:rPr lang="en-IN" altLang="en-US" sz="2400" baseline="30000"/>
              <a:t>st</a:t>
            </a:r>
            <a:r>
              <a:rPr lang="en-IN" altLang="en-US" sz="2400"/>
              <a:t> ed, 1995          2</a:t>
            </a:r>
            <a:r>
              <a:rPr lang="en-IN" altLang="en-US" sz="2400" baseline="30000"/>
              <a:t>nd</a:t>
            </a:r>
            <a:r>
              <a:rPr lang="en-IN" altLang="en-US" sz="2400"/>
              <a:t> ed, 1998          3</a:t>
            </a:r>
            <a:r>
              <a:rPr lang="en-IN" altLang="en-US" sz="2400" baseline="30000"/>
              <a:t>rd</a:t>
            </a:r>
            <a:r>
              <a:rPr lang="en-IN" altLang="en-US" sz="2400"/>
              <a:t> ed, 2001    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31825" y="3349625"/>
            <a:ext cx="8289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en-US" sz="2400"/>
              <a:t>4</a:t>
            </a:r>
            <a:r>
              <a:rPr lang="en-IN" altLang="en-US" sz="2400" baseline="30000"/>
              <a:t>th</a:t>
            </a:r>
            <a:r>
              <a:rPr lang="en-IN" altLang="en-US" sz="2400"/>
              <a:t> ed, 2004          5</a:t>
            </a:r>
            <a:r>
              <a:rPr lang="en-IN" altLang="en-US" sz="2400" baseline="30000"/>
              <a:t>th</a:t>
            </a:r>
            <a:r>
              <a:rPr lang="en-IN" altLang="en-US" sz="2400"/>
              <a:t> ed, 2007 	     6</a:t>
            </a:r>
            <a:r>
              <a:rPr lang="en-IN" altLang="en-US" sz="2400" baseline="30000"/>
              <a:t>th</a:t>
            </a:r>
            <a:r>
              <a:rPr lang="en-IN" altLang="en-US" sz="2400"/>
              <a:t> ed, 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E0BDC6-348F-42DE-A54E-69BA5E35A13F}" type="slidenum">
              <a:rPr lang="en-US" altLang="en-US"/>
              <a:pPr/>
              <a:t>11</a:t>
            </a:fld>
            <a:endParaRPr lang="en-US" altLang="en-US"/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76200"/>
            <a:ext cx="23002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7275" y="76200"/>
            <a:ext cx="227012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8438" y="76200"/>
            <a:ext cx="24431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0938" y="3903663"/>
            <a:ext cx="2303462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Image result for D.M. Vasudev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911600"/>
            <a:ext cx="2286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533400" y="3200400"/>
            <a:ext cx="8664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altLang="en-US" sz="2400"/>
              <a:t>7</a:t>
            </a:r>
            <a:r>
              <a:rPr lang="en-IN" altLang="en-US" sz="2400" baseline="30000"/>
              <a:t>th</a:t>
            </a:r>
            <a:r>
              <a:rPr lang="en-IN" altLang="en-US" sz="2400"/>
              <a:t> ed, 2013            8</a:t>
            </a:r>
            <a:r>
              <a:rPr lang="en-IN" altLang="en-US" sz="2400" baseline="30000"/>
              <a:t>th</a:t>
            </a:r>
            <a:r>
              <a:rPr lang="en-IN" altLang="en-US" sz="2400"/>
              <a:t> ed, 2016           9</a:t>
            </a:r>
            <a:r>
              <a:rPr lang="en-IN" altLang="en-US" sz="2400" baseline="30000"/>
              <a:t>th</a:t>
            </a:r>
            <a:r>
              <a:rPr lang="en-IN" altLang="en-US" sz="2400"/>
              <a:t> ed, 2019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44550" y="4743450"/>
            <a:ext cx="1517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altLang="en-US" sz="2400"/>
              <a:t>Spanish</a:t>
            </a:r>
          </a:p>
          <a:p>
            <a:r>
              <a:rPr lang="en-IN" altLang="en-US" sz="2400"/>
              <a:t>Edition</a:t>
            </a:r>
          </a:p>
          <a:p>
            <a:r>
              <a:rPr lang="en-IN" altLang="en-US" sz="2400"/>
              <a:t>2011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086600" y="466725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en-US" sz="2400"/>
              <a:t>Slovak</a:t>
            </a:r>
          </a:p>
          <a:p>
            <a:r>
              <a:rPr lang="en-IN" altLang="en-US" sz="2400"/>
              <a:t>Edition </a:t>
            </a:r>
          </a:p>
          <a:p>
            <a:r>
              <a:rPr lang="en-IN" altLang="en-US" sz="2400"/>
              <a:t>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CA63E8-95B3-4053-B54F-B5B9B226464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533400" y="5334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altLang="en-US" sz="2800">
                <a:solidFill>
                  <a:srgbClr val="3333FF"/>
                </a:solidFill>
              </a:rPr>
              <a:t>Practical Textbook for MBBS Students</a:t>
            </a:r>
            <a:r>
              <a:rPr lang="en-GB" altLang="en-US" sz="2800"/>
              <a:t> </a:t>
            </a:r>
            <a:endParaRPr lang="en-IN" altLang="en-US" sz="280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88" y="2849563"/>
            <a:ext cx="262413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2950" y="2887663"/>
            <a:ext cx="2773363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9025" y="2774950"/>
            <a:ext cx="2709863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609600" y="22098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/>
              <a:t>  1</a:t>
            </a:r>
            <a:r>
              <a:rPr lang="en-GB" altLang="en-US" sz="2400" baseline="30000"/>
              <a:t>st</a:t>
            </a:r>
            <a:r>
              <a:rPr lang="en-GB" altLang="en-US" sz="2400"/>
              <a:t> ed, 2006       2</a:t>
            </a:r>
            <a:r>
              <a:rPr lang="en-GB" altLang="en-US" sz="2400" baseline="30000"/>
              <a:t>nd</a:t>
            </a:r>
            <a:r>
              <a:rPr lang="en-GB" altLang="en-US" sz="2400"/>
              <a:t> ed, 2013         3</a:t>
            </a:r>
            <a:r>
              <a:rPr lang="en-GB" altLang="en-US" sz="2400" baseline="30000"/>
              <a:t>rd</a:t>
            </a:r>
            <a:r>
              <a:rPr lang="en-GB" altLang="en-US" sz="2400"/>
              <a:t> ed, 2019</a:t>
            </a:r>
            <a:endParaRPr lang="en-IN" altLang="en-US" sz="2400"/>
          </a:p>
          <a:p>
            <a:endParaRPr lang="en-I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D15706-73EE-4A79-B40B-C6FA0F4F4E0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4582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2800" b="1" dirty="0">
                <a:solidFill>
                  <a:srgbClr val="3333FF"/>
                </a:solidFill>
              </a:rPr>
              <a:t>Text book of Biochemistry for </a:t>
            </a:r>
          </a:p>
          <a:p>
            <a:pPr>
              <a:defRPr/>
            </a:pPr>
            <a:r>
              <a:rPr lang="en-GB" sz="2800" b="1" dirty="0">
                <a:solidFill>
                  <a:srgbClr val="3333FF"/>
                </a:solidFill>
              </a:rPr>
              <a:t>   Dental Students</a:t>
            </a:r>
            <a:r>
              <a:rPr lang="en-GB" sz="2800" b="1" dirty="0"/>
              <a:t> </a:t>
            </a:r>
          </a:p>
          <a:p>
            <a:pPr>
              <a:defRPr/>
            </a:pPr>
            <a:endParaRPr lang="en-GB" sz="2800" b="1" dirty="0"/>
          </a:p>
          <a:p>
            <a:pPr>
              <a:defRPr/>
            </a:pPr>
            <a:endParaRPr lang="en-GB" sz="2800" b="1" dirty="0"/>
          </a:p>
          <a:p>
            <a:pPr>
              <a:defRPr/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Ed 2006           2</a:t>
            </a:r>
            <a:r>
              <a:rPr lang="en-GB" sz="2400" baseline="30000" dirty="0"/>
              <a:t>nd</a:t>
            </a:r>
            <a:r>
              <a:rPr lang="en-GB" sz="2400" dirty="0"/>
              <a:t> </a:t>
            </a:r>
            <a:r>
              <a:rPr lang="en-GB" sz="2400" dirty="0" err="1"/>
              <a:t>ed</a:t>
            </a:r>
            <a:r>
              <a:rPr lang="en-GB" sz="2400" dirty="0"/>
              <a:t> 2012              3</a:t>
            </a:r>
            <a:r>
              <a:rPr lang="en-GB" sz="2400" baseline="30000" dirty="0"/>
              <a:t>rd</a:t>
            </a:r>
            <a:r>
              <a:rPr lang="en-GB" sz="2400" dirty="0"/>
              <a:t> </a:t>
            </a:r>
            <a:r>
              <a:rPr lang="en-GB" sz="2400" dirty="0" err="1"/>
              <a:t>ed</a:t>
            </a:r>
            <a:r>
              <a:rPr lang="en-GB" sz="2400" dirty="0"/>
              <a:t> 2018</a:t>
            </a: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GB" sz="2400" dirty="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9738"/>
            <a:ext cx="3025775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575" y="2979738"/>
            <a:ext cx="3095625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3048000"/>
            <a:ext cx="2941637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4A9E4-B4F0-4619-A568-C78D1F790BF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33400"/>
            <a:ext cx="8458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GB" sz="2800" dirty="0">
                <a:solidFill>
                  <a:srgbClr val="3333FF"/>
                </a:solidFill>
              </a:rPr>
              <a:t>Concise Textbook of Biochemistry for 	paramedical students</a:t>
            </a:r>
          </a:p>
          <a:p>
            <a:pPr>
              <a:defRPr/>
            </a:pPr>
            <a:r>
              <a:rPr lang="en-GB" sz="2800" dirty="0"/>
              <a:t>	1</a:t>
            </a:r>
            <a:r>
              <a:rPr lang="en-GB" sz="2800" baseline="30000" dirty="0"/>
              <a:t>st</a:t>
            </a:r>
            <a:r>
              <a:rPr lang="en-GB" sz="2800" dirty="0"/>
              <a:t> Edition, 2015.</a:t>
            </a:r>
            <a:endParaRPr lang="en-IN" sz="2800" dirty="0"/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IN" sz="2800" dirty="0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92313"/>
            <a:ext cx="6932613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2D443-905D-4986-8C97-B1EFB0E0068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09600" y="779463"/>
            <a:ext cx="838200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altLang="en-US" sz="2400">
              <a:solidFill>
                <a:srgbClr val="3333FF"/>
              </a:solidFill>
            </a:endParaRPr>
          </a:p>
          <a:p>
            <a:r>
              <a:rPr lang="en-GB" altLang="en-US" sz="2400">
                <a:solidFill>
                  <a:srgbClr val="3333FF"/>
                </a:solidFill>
              </a:rPr>
              <a:t>V.K. Sasidharan</a:t>
            </a:r>
            <a:r>
              <a:rPr lang="en-GB" altLang="en-US" sz="2400"/>
              <a:t>, Head, Department of Life Sciences, University of Calicut</a:t>
            </a:r>
          </a:p>
          <a:p>
            <a:endParaRPr lang="en-IN" altLang="en-US" sz="2400"/>
          </a:p>
          <a:p>
            <a:r>
              <a:rPr lang="en-GB" altLang="en-US" sz="2400">
                <a:solidFill>
                  <a:srgbClr val="3333FF"/>
                </a:solidFill>
              </a:rPr>
              <a:t>S. Vivekanandhan: </a:t>
            </a:r>
            <a:r>
              <a:rPr lang="en-GB" altLang="en-US" sz="2400"/>
              <a:t>Professor of Biochemistry, All India Institute of Medical Sciences, Rishikesh</a:t>
            </a:r>
          </a:p>
          <a:p>
            <a:endParaRPr lang="en-IN" altLang="en-US" sz="2400"/>
          </a:p>
          <a:p>
            <a:r>
              <a:rPr lang="en-GB" altLang="en-US" sz="2400">
                <a:solidFill>
                  <a:srgbClr val="3333FF"/>
                </a:solidFill>
              </a:rPr>
              <a:t>Ravindran Ankathil</a:t>
            </a:r>
            <a:r>
              <a:rPr lang="en-GB" altLang="en-US" sz="2400"/>
              <a:t>:  Professor, Human Genome Center, School of Medical Sciences, Health Campus, University Sains Malaysia, Malaysia.</a:t>
            </a:r>
          </a:p>
          <a:p>
            <a:endParaRPr lang="en-IN" altLang="en-US" sz="2400"/>
          </a:p>
          <a:p>
            <a:r>
              <a:rPr lang="en-GB" altLang="en-US" sz="2400">
                <a:solidFill>
                  <a:srgbClr val="3333FF"/>
                </a:solidFill>
              </a:rPr>
              <a:t>Suresh Kalathil</a:t>
            </a:r>
            <a:r>
              <a:rPr lang="en-GB" altLang="en-US" sz="2400"/>
              <a:t>:  Professor</a:t>
            </a:r>
            <a:r>
              <a:rPr lang="en-US" altLang="en-US" sz="2400"/>
              <a:t> of Immunology, Roswell Park Cancer Institute,  Buffalo, New York</a:t>
            </a:r>
            <a:endParaRPr lang="en-IN" altLang="en-US" sz="2400"/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838200" y="228600"/>
            <a:ext cx="7954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altLang="en-US">
                <a:solidFill>
                  <a:srgbClr val="FF0000"/>
                </a:solidFill>
              </a:rPr>
              <a:t>Students now in eminent positions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053E22-10B7-43B6-830D-93984CD96C6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838200" y="258763"/>
            <a:ext cx="81534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400" dirty="0" err="1">
                <a:solidFill>
                  <a:srgbClr val="3333FF"/>
                </a:solidFill>
              </a:rPr>
              <a:t>P.N.Raghunath</a:t>
            </a:r>
            <a:r>
              <a:rPr lang="en-GB" altLang="en-US" sz="2400" dirty="0"/>
              <a:t>:  Head and Professor of Pathology Lab, Department of Medicine, University of Pennsylvania </a:t>
            </a:r>
            <a:r>
              <a:rPr lang="en-GB" altLang="en-US" sz="2400" dirty="0" err="1"/>
              <a:t>Pennsylvania</a:t>
            </a:r>
            <a:r>
              <a:rPr lang="en-GB" altLang="en-US" sz="2400" dirty="0"/>
              <a:t>, USA.</a:t>
            </a:r>
          </a:p>
          <a:p>
            <a:endParaRPr lang="en-IN" altLang="en-US" sz="2400" dirty="0"/>
          </a:p>
          <a:p>
            <a:r>
              <a:rPr lang="en-GB" altLang="en-US" sz="2400" dirty="0">
                <a:solidFill>
                  <a:srgbClr val="3333FF"/>
                </a:solidFill>
              </a:rPr>
              <a:t>Mrs. Minnie </a:t>
            </a:r>
            <a:r>
              <a:rPr lang="en-GB" altLang="en-US" sz="2400" dirty="0" err="1">
                <a:solidFill>
                  <a:srgbClr val="3333FF"/>
                </a:solidFill>
              </a:rPr>
              <a:t>Pillay</a:t>
            </a:r>
            <a:r>
              <a:rPr lang="en-GB" altLang="en-US" sz="2400" dirty="0"/>
              <a:t>: Professor and Head, Department of Anatomy, Amrita Medical College, Kochi.</a:t>
            </a:r>
          </a:p>
          <a:p>
            <a:endParaRPr lang="en-IN" altLang="en-US" sz="2400" dirty="0"/>
          </a:p>
          <a:p>
            <a:r>
              <a:rPr lang="en-GB" altLang="en-US" sz="2400" dirty="0">
                <a:solidFill>
                  <a:srgbClr val="3333FF"/>
                </a:solidFill>
              </a:rPr>
              <a:t>K.K. </a:t>
            </a:r>
            <a:r>
              <a:rPr lang="en-GB" altLang="en-US" sz="2400" dirty="0" err="1">
                <a:solidFill>
                  <a:srgbClr val="3333FF"/>
                </a:solidFill>
              </a:rPr>
              <a:t>Elyas</a:t>
            </a:r>
            <a:r>
              <a:rPr lang="en-GB" altLang="en-US" sz="2400" dirty="0"/>
              <a:t>:  Director School of Health Sciences</a:t>
            </a:r>
            <a:br>
              <a:rPr lang="en-GB" altLang="en-US" sz="2400" dirty="0"/>
            </a:br>
            <a:r>
              <a:rPr lang="en-GB" altLang="en-US" sz="2400" dirty="0"/>
              <a:t>University of Calicut</a:t>
            </a:r>
          </a:p>
          <a:p>
            <a:endParaRPr lang="en-IN" altLang="en-US" sz="2400" dirty="0"/>
          </a:p>
          <a:p>
            <a:r>
              <a:rPr lang="en-GB" altLang="en-US" sz="2400" dirty="0" err="1">
                <a:solidFill>
                  <a:srgbClr val="3333FF"/>
                </a:solidFill>
              </a:rPr>
              <a:t>Subir</a:t>
            </a:r>
            <a:r>
              <a:rPr lang="en-GB" altLang="en-US" sz="2400" dirty="0">
                <a:solidFill>
                  <a:srgbClr val="3333FF"/>
                </a:solidFill>
              </a:rPr>
              <a:t> Kumar Das</a:t>
            </a:r>
            <a:r>
              <a:rPr lang="en-GB" altLang="en-US" sz="2400" dirty="0"/>
              <a:t>: Professor, College of Medicine and JNM Hospital, WBUHS, </a:t>
            </a:r>
            <a:r>
              <a:rPr lang="en-GB" altLang="en-US" sz="2400" dirty="0" err="1"/>
              <a:t>Kalyani</a:t>
            </a:r>
            <a:r>
              <a:rPr lang="en-GB" altLang="en-US" sz="2400" dirty="0"/>
              <a:t>, Nadia, West Bengal.</a:t>
            </a:r>
          </a:p>
          <a:p>
            <a:endParaRPr lang="en-IN" altLang="en-US" sz="2400" dirty="0"/>
          </a:p>
          <a:p>
            <a:r>
              <a:rPr lang="en-GB" altLang="en-US" sz="2400" dirty="0" err="1" smtClean="0">
                <a:solidFill>
                  <a:srgbClr val="3333FF"/>
                </a:solidFill>
              </a:rPr>
              <a:t>Sukhes</a:t>
            </a:r>
            <a:r>
              <a:rPr lang="en-GB" altLang="en-US" sz="2400" dirty="0" smtClean="0">
                <a:solidFill>
                  <a:srgbClr val="3333FF"/>
                </a:solidFill>
              </a:rPr>
              <a:t> </a:t>
            </a:r>
            <a:r>
              <a:rPr lang="en-GB" altLang="en-US" sz="2400" dirty="0" err="1">
                <a:solidFill>
                  <a:srgbClr val="3333FF"/>
                </a:solidFill>
              </a:rPr>
              <a:t>Mukherjee</a:t>
            </a:r>
            <a:r>
              <a:rPr lang="en-GB" altLang="en-US" sz="2400" dirty="0">
                <a:solidFill>
                  <a:srgbClr val="3333FF"/>
                </a:solidFill>
              </a:rPr>
              <a:t> </a:t>
            </a:r>
            <a:r>
              <a:rPr lang="en-GB" altLang="en-US" sz="2400" dirty="0"/>
              <a:t>:</a:t>
            </a:r>
            <a:r>
              <a:rPr lang="en-IN" altLang="en-US" sz="2400" dirty="0"/>
              <a:t>All India Institute of Medical Sciences  Bhopal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90C356-B73A-4DE8-AFB2-221C2C7012FB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20955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3200400"/>
            <a:ext cx="84645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altLang="en-US" sz="2800"/>
              <a:t>Dr. Shyamsundaran Kottilil, MBBS, PhD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altLang="en-US" sz="2800"/>
              <a:t>Co-Director, Institute of Human Virology, </a:t>
            </a:r>
            <a:endParaRPr lang="en-IN" altLang="en-US" sz="280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altLang="en-US" sz="2800"/>
              <a:t>National Institutes of Health (NIH); </a:t>
            </a:r>
            <a:endParaRPr lang="en-IN" altLang="en-US" sz="2800"/>
          </a:p>
          <a:p>
            <a:pPr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GB" altLang="en-US" sz="2800"/>
              <a:t>Bethesda, MD-20892, USA</a:t>
            </a:r>
            <a:endParaRPr lang="en-I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14002-7F30-47CC-845F-61BE7CAEE56D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33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762000" y="3048000"/>
            <a:ext cx="8229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en-US"/>
              <a:t>Dr. Valsraj Menon, MBBS, MRCP</a:t>
            </a:r>
          </a:p>
          <a:p>
            <a:r>
              <a:rPr lang="en-IN" altLang="en-US"/>
              <a:t>Consultant</a:t>
            </a:r>
          </a:p>
          <a:p>
            <a:r>
              <a:rPr lang="en-IN" altLang="en-US"/>
              <a:t>Department of Psychiatry, </a:t>
            </a:r>
          </a:p>
          <a:p>
            <a:r>
              <a:rPr lang="en-IN" altLang="en-US"/>
              <a:t>East London NHS Foundation Trust, London, UK.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9EBC96-C4A5-4BC8-9EB6-ECE064A22BA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2531" name="AutoShape 2" descr="Image result for TV Kumari, SCTIMST"/>
          <p:cNvSpPr>
            <a:spLocks noChangeAspect="1" noChangeArrowheads="1"/>
          </p:cNvSpPr>
          <p:nvPr/>
        </p:nvSpPr>
        <p:spPr bwMode="auto">
          <a:xfrm>
            <a:off x="2270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 altLang="en-US"/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"/>
            <a:ext cx="5492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31813" y="4227513"/>
            <a:ext cx="8231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en-US"/>
              <a:t>Dr. Asha Kishore, MBBS, PhD</a:t>
            </a:r>
          </a:p>
          <a:p>
            <a:r>
              <a:rPr lang="en-IN" altLang="en-US"/>
              <a:t>Director</a:t>
            </a:r>
          </a:p>
          <a:p>
            <a:r>
              <a:rPr lang="en-GB" altLang="en-US"/>
              <a:t>Sree Chithra Tirunal Institute of Medical Science and Technology, Trivandrum</a:t>
            </a:r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6891D0-F516-41C7-A5DA-874E06E3445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5344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Academic:</a:t>
            </a:r>
          </a:p>
          <a:p>
            <a:pPr algn="just">
              <a:defRPr/>
            </a:pPr>
            <a:endParaRPr lang="en-GB" altLang="en-US" sz="2400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cs typeface="Times New Roman" panose="02020603050405020304" pitchFamily="18" charset="0"/>
              </a:rPr>
              <a:t>50 years teaching and research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cs typeface="Times New Roman" panose="02020603050405020304" pitchFamily="18" charset="0"/>
              </a:rPr>
              <a:t>Worked in 8 medical colleges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3333FF"/>
                </a:solidFill>
                <a:cs typeface="Times New Roman" panose="02020603050405020304" pitchFamily="18" charset="0"/>
              </a:rPr>
              <a:t>Founder Dean</a:t>
            </a:r>
            <a:r>
              <a:rPr lang="en-GB" altLang="en-US" sz="2400" dirty="0">
                <a:cs typeface="Times New Roman" panose="02020603050405020304" pitchFamily="18" charset="0"/>
              </a:rPr>
              <a:t>, Sikkim </a:t>
            </a:r>
            <a:r>
              <a:rPr lang="en-GB" altLang="en-US" sz="2400" dirty="0" err="1">
                <a:cs typeface="Times New Roman" panose="02020603050405020304" pitchFamily="18" charset="0"/>
              </a:rPr>
              <a:t>Manipal</a:t>
            </a:r>
            <a:r>
              <a:rPr lang="en-GB" altLang="en-US" sz="2400" dirty="0">
                <a:cs typeface="Times New Roman" panose="02020603050405020304" pitchFamily="18" charset="0"/>
              </a:rPr>
              <a:t> Institute of Medical Sciences, </a:t>
            </a:r>
            <a:r>
              <a:rPr lang="en-GB" altLang="en-US" sz="2400" dirty="0" err="1">
                <a:cs typeface="Times New Roman" panose="02020603050405020304" pitchFamily="18" charset="0"/>
              </a:rPr>
              <a:t>Gangtok</a:t>
            </a:r>
            <a:r>
              <a:rPr lang="en-GB" altLang="en-US" sz="2400" dirty="0">
                <a:cs typeface="Times New Roman" panose="02020603050405020304" pitchFamily="18" charset="0"/>
              </a:rPr>
              <a:t>, Sikkim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3333FF"/>
                </a:solidFill>
                <a:cs typeface="Times New Roman" panose="02020603050405020304" pitchFamily="18" charset="0"/>
              </a:rPr>
              <a:t>Founder Principal</a:t>
            </a:r>
            <a:r>
              <a:rPr lang="en-GB" altLang="en-US" sz="2400" dirty="0">
                <a:cs typeface="Times New Roman" panose="02020603050405020304" pitchFamily="18" charset="0"/>
              </a:rPr>
              <a:t>, Amrita Institute of Medical Sciences, Kochi</a:t>
            </a:r>
            <a:endParaRPr lang="en-GB" altLang="en-US" sz="2400" dirty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3333FF"/>
                </a:solidFill>
                <a:cs typeface="Times New Roman" panose="02020603050405020304" pitchFamily="18" charset="0"/>
              </a:rPr>
              <a:t>Founder Head, </a:t>
            </a:r>
            <a:r>
              <a:rPr lang="en-GB" altLang="en-US" sz="2400" dirty="0">
                <a:cs typeface="Times New Roman" panose="02020603050405020304" pitchFamily="18" charset="0"/>
              </a:rPr>
              <a:t>Cancer Research </a:t>
            </a:r>
            <a:r>
              <a:rPr lang="en-GB" altLang="en-US" sz="2400" dirty="0" err="1">
                <a:cs typeface="Times New Roman" panose="02020603050405020304" pitchFamily="18" charset="0"/>
              </a:rPr>
              <a:t>Dept</a:t>
            </a:r>
            <a:r>
              <a:rPr lang="en-GB" altLang="en-US" sz="2400" dirty="0">
                <a:cs typeface="Times New Roman" panose="02020603050405020304" pitchFamily="18" charset="0"/>
              </a:rPr>
              <a:t> at Regional 	Cancer Centre, Trivandrum (1979-82)</a:t>
            </a:r>
            <a:endParaRPr lang="en-US" alt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3333FF"/>
                </a:solidFill>
                <a:cs typeface="Times New Roman" panose="02020603050405020304" pitchFamily="18" charset="0"/>
              </a:rPr>
              <a:t>Founder Head, </a:t>
            </a:r>
            <a:r>
              <a:rPr lang="en-GB" altLang="en-US" sz="2400" dirty="0">
                <a:cs typeface="Times New Roman" panose="02020603050405020304" pitchFamily="18" charset="0"/>
              </a:rPr>
              <a:t>Cancer Research Laboratory at </a:t>
            </a:r>
            <a:r>
              <a:rPr lang="en-GB" altLang="en-US" sz="2400" dirty="0" err="1">
                <a:cs typeface="Times New Roman" panose="02020603050405020304" pitchFamily="18" charset="0"/>
              </a:rPr>
              <a:t>Amala</a:t>
            </a:r>
            <a:r>
              <a:rPr lang="en-GB" altLang="en-US" sz="2400" dirty="0">
                <a:cs typeface="Times New Roman" panose="02020603050405020304" pitchFamily="18" charset="0"/>
              </a:rPr>
              <a:t> Cancer Research Centre (1982 to 87)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D23C7B-390B-4878-B49A-32DD043A1F3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3555" name="AutoShape 2" descr="Image result for Dr S Vivekanandhan, AIIMS, Rishikesh"/>
          <p:cNvSpPr>
            <a:spLocks noChangeAspect="1" noChangeArrowheads="1"/>
          </p:cNvSpPr>
          <p:nvPr/>
        </p:nvSpPr>
        <p:spPr bwMode="auto">
          <a:xfrm>
            <a:off x="2270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 altLang="en-US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447800" y="4572000"/>
            <a:ext cx="7467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Dr. S. Vivekanandhan, PhD</a:t>
            </a:r>
          </a:p>
          <a:p>
            <a:r>
              <a:rPr lang="en-GB" altLang="en-US"/>
              <a:t>Professor of Biochemistry, </a:t>
            </a:r>
          </a:p>
          <a:p>
            <a:r>
              <a:rPr lang="en-GB" altLang="en-US"/>
              <a:t>All India Institute of Medical Sciences, Rishikesh</a:t>
            </a:r>
            <a:endParaRPr lang="en-I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44EAF2-4156-40B5-A9CE-A33FDC4FF4E3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838200" y="4038600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2800"/>
              <a:t>Dr. Ravindran Ankathil, PhD  </a:t>
            </a:r>
          </a:p>
          <a:p>
            <a:r>
              <a:rPr lang="en-GB" altLang="en-US" sz="2800"/>
              <a:t>Professor, Human Genome Center, </a:t>
            </a:r>
          </a:p>
          <a:p>
            <a:r>
              <a:rPr lang="en-GB" altLang="en-US" sz="2800"/>
              <a:t>School of Medical Sciences, </a:t>
            </a:r>
          </a:p>
          <a:p>
            <a:r>
              <a:rPr lang="en-GB" altLang="en-US" sz="2800"/>
              <a:t>University Sains Malaysia, </a:t>
            </a:r>
          </a:p>
          <a:p>
            <a:r>
              <a:rPr lang="en-GB" altLang="en-US" sz="2800"/>
              <a:t>Kelantan, Malaysia.</a:t>
            </a:r>
            <a:endParaRPr lang="en-IN" altLang="en-US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CC0F7-209C-47BE-8970-59561D4328EA}" type="slidenum">
              <a:rPr lang="en-US" altLang="en-US"/>
              <a:pPr/>
              <a:t>22</a:t>
            </a:fld>
            <a:endParaRPr lang="en-US" altLang="en-US"/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295400" y="3200400"/>
            <a:ext cx="769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Dr. Suresh Kalathil, PhD </a:t>
            </a:r>
          </a:p>
          <a:p>
            <a:r>
              <a:rPr lang="en-GB" altLang="en-US"/>
              <a:t>Professor</a:t>
            </a:r>
            <a:r>
              <a:rPr lang="en-US" altLang="en-US"/>
              <a:t> of Immunology, Roswell Park Cancer Institute,  Buffalo, New York</a:t>
            </a:r>
            <a:endParaRPr lang="en-IN" altLang="en-US"/>
          </a:p>
          <a:p>
            <a:endParaRPr lang="en-I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EE9686-C99B-4E9C-A141-4D8AC15FDA70}" type="slidenum">
              <a:rPr lang="en-US" altLang="en-US"/>
              <a:pPr/>
              <a:t>23</a:t>
            </a:fld>
            <a:endParaRPr lang="en-US" altLang="en-US"/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3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685800" y="3124200"/>
            <a:ext cx="8001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Dr. Kala Venkateswaran, PhD   </a:t>
            </a:r>
          </a:p>
          <a:p>
            <a:r>
              <a:rPr lang="en-GB" altLang="en-US"/>
              <a:t>Lerner Research Institute, Cleveland Clinic Foundation,  Cleveland, Ohio,  USA </a:t>
            </a:r>
            <a:endParaRPr lang="en-I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9AC8D-1CFE-44BF-9FAA-B334ACD8F7D3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2476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" y="2895600"/>
            <a:ext cx="8153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Dr. Minnie Pillay, PhD</a:t>
            </a:r>
          </a:p>
          <a:p>
            <a:r>
              <a:rPr lang="en-GB" altLang="en-US"/>
              <a:t>Professor and Head, </a:t>
            </a:r>
          </a:p>
          <a:p>
            <a:r>
              <a:rPr lang="en-GB" altLang="en-US"/>
              <a:t>Department of Anatomy, </a:t>
            </a:r>
          </a:p>
          <a:p>
            <a:r>
              <a:rPr lang="en-GB" altLang="en-US"/>
              <a:t>Amrita Medical College, Kochi</a:t>
            </a:r>
            <a:endParaRPr lang="en-I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8C826-8E11-4C49-9864-FD9B064210D4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8675" name="AutoShape 2" descr="Image result for KK Elyas, University Calicut"/>
          <p:cNvSpPr>
            <a:spLocks noChangeAspect="1" noChangeArrowheads="1"/>
          </p:cNvSpPr>
          <p:nvPr/>
        </p:nvSpPr>
        <p:spPr bwMode="auto">
          <a:xfrm>
            <a:off x="227013" y="-2428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 altLang="en-US"/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38200" y="3810000"/>
            <a:ext cx="7467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Dr. K.K. Elyas, PhD</a:t>
            </a:r>
          </a:p>
          <a:p>
            <a:r>
              <a:rPr lang="en-GB" altLang="en-US"/>
              <a:t>Director </a:t>
            </a:r>
          </a:p>
          <a:p>
            <a:r>
              <a:rPr lang="en-GB" altLang="en-US"/>
              <a:t>School of Health Sciences</a:t>
            </a:r>
            <a:br>
              <a:rPr lang="en-GB" altLang="en-US"/>
            </a:br>
            <a:r>
              <a:rPr lang="en-GB" altLang="en-US"/>
              <a:t>University of Calicut</a:t>
            </a:r>
            <a:endParaRPr lang="en-I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835761-B647-4861-84F9-82997A3DCA55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33400"/>
            <a:ext cx="1428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81000" y="3352800"/>
            <a:ext cx="8763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/>
              <a:t>Dr. Subir Kumar Das, PhD</a:t>
            </a:r>
          </a:p>
          <a:p>
            <a:r>
              <a:rPr lang="en-GB" altLang="en-US"/>
              <a:t>Professor of Biochemistr </a:t>
            </a:r>
          </a:p>
          <a:p>
            <a:r>
              <a:rPr lang="en-GB" altLang="en-US"/>
              <a:t>College of Medicine and JNM Hospital WBUHS, Kalyani, </a:t>
            </a:r>
          </a:p>
          <a:p>
            <a:r>
              <a:rPr lang="en-GB" altLang="en-US"/>
              <a:t>Nadia, West Bengal</a:t>
            </a:r>
            <a:endParaRPr lang="en-I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CD492D-0493-464D-AE75-89F067BAE3E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57200" y="3200400"/>
            <a:ext cx="8305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2800" dirty="0"/>
              <a:t>Dr. </a:t>
            </a:r>
            <a:r>
              <a:rPr lang="en-GB" altLang="en-US" sz="2800" dirty="0" err="1" smtClean="0"/>
              <a:t>Sukhes</a:t>
            </a:r>
            <a:r>
              <a:rPr lang="en-GB" altLang="en-US" sz="2800" dirty="0" smtClean="0"/>
              <a:t> </a:t>
            </a:r>
            <a:r>
              <a:rPr lang="en-GB" altLang="en-US" sz="2800" dirty="0" err="1"/>
              <a:t>Mukherjee</a:t>
            </a:r>
            <a:r>
              <a:rPr lang="en-GB" altLang="en-US" sz="2800" dirty="0"/>
              <a:t>, </a:t>
            </a:r>
            <a:r>
              <a:rPr lang="en-GB" altLang="en-US" sz="2800" dirty="0" smtClean="0"/>
              <a:t>PhD (Clinical Biochemistry, Distinction &amp; 1</a:t>
            </a:r>
            <a:r>
              <a:rPr lang="en-GB" altLang="en-US" sz="2800" baseline="30000" dirty="0" smtClean="0"/>
              <a:t>st</a:t>
            </a:r>
            <a:r>
              <a:rPr lang="en-GB" altLang="en-US" sz="2800" dirty="0" smtClean="0"/>
              <a:t> rank in Post graduation (Medical Biochemistry)</a:t>
            </a:r>
            <a:endParaRPr lang="en-GB" altLang="en-US" sz="2800" dirty="0"/>
          </a:p>
          <a:p>
            <a:r>
              <a:rPr lang="en-IN" altLang="en-US" sz="2800" dirty="0"/>
              <a:t>All India Institute of Medical Sciences </a:t>
            </a:r>
          </a:p>
          <a:p>
            <a:r>
              <a:rPr lang="en-IN" altLang="en-US" sz="2800" dirty="0"/>
              <a:t>Bhopal</a:t>
            </a:r>
          </a:p>
        </p:txBody>
      </p:sp>
      <p:pic>
        <p:nvPicPr>
          <p:cNvPr id="30725" name="Picture 5" descr="C:\Users\admin\Desktop\Photo-Dr Sukh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1752600" cy="2002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1C74AA-CBAF-4281-808F-A488FE016AA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90538" y="304800"/>
            <a:ext cx="8424862" cy="661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altLang="en-US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AWARDS AND HONOURS:</a:t>
            </a:r>
          </a:p>
          <a:p>
            <a:pPr algn="just">
              <a:defRPr/>
            </a:pPr>
            <a:endParaRPr lang="en-US" alt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GB" alt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Dr.</a:t>
            </a:r>
            <a:r>
              <a:rPr lang="en-GB" alt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B.C. Roy Award </a:t>
            </a:r>
            <a:r>
              <a:rPr lang="en-GB" altLang="en-US" sz="2800" b="1" dirty="0">
                <a:cs typeface="Times New Roman" panose="02020603050405020304" pitchFamily="18" charset="0"/>
              </a:rPr>
              <a:t>for Eminent Medical Teacher</a:t>
            </a:r>
            <a:r>
              <a:rPr lang="en-GB" altLang="en-US" sz="2800" dirty="0">
                <a:cs typeface="Times New Roman" panose="02020603050405020304" pitchFamily="18" charset="0"/>
              </a:rPr>
              <a:t>, (Indian Medical Council), 1992, received from the President of India.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Times New Roman" panose="02020603050405020304" pitchFamily="18" charset="0"/>
              </a:rPr>
              <a:t>Fellow, National Academy of Medical Sciences, (FAMS), 1992.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US" alt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cs typeface="Times New Roman" panose="02020603050405020304" pitchFamily="18" charset="0"/>
              </a:rPr>
              <a:t>Past President, Association of Clinical Biochemists of India (ACBI)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GB" sz="2800" dirty="0"/>
              <a:t>Fellow, Association of  Clinical Biochemists of India (FACBI), 2010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5B0836-BC24-491E-8C82-3DE60066AC70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138" y="0"/>
            <a:ext cx="4995862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1752600"/>
            <a:ext cx="3648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72A55F-101A-4A5E-AF82-836C6916E4F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00200" y="838200"/>
            <a:ext cx="6400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altLang="en-US">
                <a:solidFill>
                  <a:srgbClr val="FF0000"/>
                </a:solidFill>
              </a:rPr>
              <a:t>Students</a:t>
            </a:r>
          </a:p>
          <a:p>
            <a:pPr algn="r"/>
            <a:endParaRPr lang="en-IN" altLang="en-US"/>
          </a:p>
          <a:p>
            <a:pPr algn="r"/>
            <a:r>
              <a:rPr lang="en-IN" altLang="en-US"/>
              <a:t>PhD students           &gt;     30</a:t>
            </a:r>
          </a:p>
          <a:p>
            <a:pPr algn="r"/>
            <a:r>
              <a:rPr lang="en-IN" altLang="en-US"/>
              <a:t>MD / MSc students   &gt;   300</a:t>
            </a:r>
          </a:p>
          <a:p>
            <a:pPr algn="r"/>
            <a:r>
              <a:rPr lang="en-IN" altLang="en-US"/>
              <a:t> MLT students		&gt;   400</a:t>
            </a:r>
          </a:p>
          <a:p>
            <a:pPr algn="r"/>
            <a:r>
              <a:rPr lang="en-IN" altLang="en-US"/>
              <a:t>MBBS students        &gt; 2500</a:t>
            </a:r>
          </a:p>
          <a:p>
            <a:pPr algn="r"/>
            <a:endParaRPr lang="en-IN" altLang="en-US"/>
          </a:p>
          <a:p>
            <a:pPr algn="r"/>
            <a:r>
              <a:rPr lang="en-IN" altLang="en-US"/>
              <a:t>Students purchased text books   4,00,000</a:t>
            </a:r>
          </a:p>
          <a:p>
            <a:pPr algn="r"/>
            <a:endParaRPr lang="en-I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415FE9-8667-4322-B5BF-429180D598C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3189288" y="304800"/>
            <a:ext cx="229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IN" altLang="en-US">
                <a:solidFill>
                  <a:srgbClr val="FF0000"/>
                </a:solidFill>
              </a:rPr>
              <a:t>Research</a:t>
            </a: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2582863" y="2219325"/>
            <a:ext cx="3741737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US" altLang="en-US" sz="2400">
                <a:solidFill>
                  <a:srgbClr val="3333FF"/>
                </a:solidFill>
              </a:rPr>
              <a:t>30+ PhD students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US" altLang="en-US" sz="2400">
                <a:solidFill>
                  <a:srgbClr val="3333FF"/>
                </a:solidFill>
              </a:rPr>
              <a:t>245 Research papers</a:t>
            </a:r>
          </a:p>
          <a:p>
            <a:pPr eaLnBrk="1" hangingPunct="1">
              <a:spcBef>
                <a:spcPct val="20000"/>
              </a:spcBef>
              <a:buClr>
                <a:schemeClr val="bg1"/>
              </a:buClr>
            </a:pPr>
            <a:r>
              <a:rPr lang="en-US" altLang="en-US" sz="2400">
                <a:solidFill>
                  <a:srgbClr val="3333FF"/>
                </a:solidFill>
              </a:rPr>
              <a:t>5374 Citations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D11E0-1C8A-4B33-A7D6-2B528D9CAF1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533400" y="138113"/>
            <a:ext cx="84582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altLang="en-US" sz="2400">
                <a:solidFill>
                  <a:srgbClr val="FF0000"/>
                </a:solidFill>
                <a:cs typeface="Times New Roman" pitchFamily="18" charset="0"/>
              </a:rPr>
              <a:t>Research Experience</a:t>
            </a:r>
          </a:p>
          <a:p>
            <a:r>
              <a:rPr lang="en-GB" altLang="en-US" sz="2400">
                <a:cs typeface="Times New Roman" pitchFamily="18" charset="0"/>
              </a:rPr>
              <a:t>69 to 71:	Post graduate Fellow, AIIMS, New 			Delhi</a:t>
            </a:r>
          </a:p>
          <a:p>
            <a:endParaRPr lang="en-GB" altLang="en-US" sz="2400">
              <a:cs typeface="Times New Roman" pitchFamily="18" charset="0"/>
            </a:endParaRPr>
          </a:p>
          <a:p>
            <a:r>
              <a:rPr lang="en-GB" altLang="en-US" sz="2400">
                <a:cs typeface="Times New Roman" pitchFamily="18" charset="0"/>
              </a:rPr>
              <a:t>72 to 74:	Post-doctoral Research Fellow at 			Institute of Cancer Research, 				</a:t>
            </a:r>
            <a:r>
              <a:rPr lang="en-GB" altLang="en-US" sz="2400">
                <a:solidFill>
                  <a:srgbClr val="FF0000"/>
                </a:solidFill>
                <a:cs typeface="Times New Roman" pitchFamily="18" charset="0"/>
              </a:rPr>
              <a:t>Switzerland</a:t>
            </a:r>
          </a:p>
          <a:p>
            <a:r>
              <a:rPr lang="en-GB" altLang="en-US" sz="2400">
                <a:cs typeface="Times New Roman" pitchFamily="18" charset="0"/>
              </a:rPr>
              <a:t>		</a:t>
            </a:r>
          </a:p>
          <a:p>
            <a:pPr algn="just"/>
            <a:r>
              <a:rPr lang="en-GB" altLang="en-US" sz="2400">
                <a:cs typeface="Times New Roman" pitchFamily="18" charset="0"/>
              </a:rPr>
              <a:t>1980: 	Short term visiting Scientist, Chester 			Beatty Cancer Research Institute, 			</a:t>
            </a:r>
            <a:r>
              <a:rPr lang="en-GB" altLang="en-US" sz="2400" b="1">
                <a:solidFill>
                  <a:srgbClr val="FF0000"/>
                </a:solidFill>
                <a:cs typeface="Times New Roman" pitchFamily="18" charset="0"/>
              </a:rPr>
              <a:t>London</a:t>
            </a:r>
            <a:r>
              <a:rPr lang="en-GB" altLang="en-US" sz="2400">
                <a:cs typeface="Times New Roman" pitchFamily="18" charset="0"/>
              </a:rPr>
              <a:t>, with the Fellowship of 				International Union Against Cancer</a:t>
            </a:r>
          </a:p>
          <a:p>
            <a:pPr algn="just"/>
            <a:endParaRPr lang="en-US" altLang="en-US" sz="2400"/>
          </a:p>
          <a:p>
            <a:pPr algn="just"/>
            <a:r>
              <a:rPr lang="en-GB" altLang="en-US" sz="2400">
                <a:cs typeface="Times New Roman" pitchFamily="18" charset="0"/>
              </a:rPr>
              <a:t>1985: 	Uniformed Services University of 			Health Sciences, Bethesda, </a:t>
            </a:r>
            <a:r>
              <a:rPr lang="en-GB" altLang="en-US" sz="2400" b="1">
                <a:cs typeface="Times New Roman" pitchFamily="18" charset="0"/>
              </a:rPr>
              <a:t>Maryland, 		</a:t>
            </a:r>
            <a:r>
              <a:rPr lang="en-GB" altLang="en-US" sz="2400" b="1">
                <a:solidFill>
                  <a:srgbClr val="FF0000"/>
                </a:solidFill>
                <a:cs typeface="Times New Roman" pitchFamily="18" charset="0"/>
              </a:rPr>
              <a:t>USA</a:t>
            </a:r>
            <a:r>
              <a:rPr lang="en-GB" altLang="en-US" sz="2400">
                <a:cs typeface="Times New Roman" pitchFamily="18" charset="0"/>
              </a:rPr>
              <a:t>, with the help of Fogarty 				Foundation Travel Fellowship.</a:t>
            </a:r>
            <a:endParaRPr lang="en-GB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00A9C6-F976-40C2-B14E-B6D11B55DC6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211138"/>
            <a:ext cx="8382000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Textbook of Biochemistry for Medical Students</a:t>
            </a: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now in 8th edition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more than 4,00,000 copies sold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widely used in all medical colleges in India and </a:t>
            </a:r>
            <a:r>
              <a:rPr lang="en-GB" dirty="0">
                <a:solidFill>
                  <a:srgbClr val="3333FF"/>
                </a:solidFill>
              </a:rPr>
              <a:t>22 other countries </a:t>
            </a:r>
            <a:r>
              <a:rPr lang="en-GB" dirty="0"/>
              <a:t>abroad; </a:t>
            </a:r>
          </a:p>
          <a:p>
            <a:pPr>
              <a:defRPr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3333FF"/>
                </a:solidFill>
              </a:rPr>
              <a:t>Spanish</a:t>
            </a:r>
            <a:r>
              <a:rPr lang="en-GB" dirty="0"/>
              <a:t> and </a:t>
            </a:r>
            <a:r>
              <a:rPr lang="en-GB" dirty="0">
                <a:solidFill>
                  <a:srgbClr val="3333FF"/>
                </a:solidFill>
              </a:rPr>
              <a:t>Slovak</a:t>
            </a:r>
            <a:r>
              <a:rPr lang="en-GB" dirty="0"/>
              <a:t> editions are also available.  </a:t>
            </a:r>
            <a:r>
              <a:rPr lang="en-GB" dirty="0">
                <a:solidFill>
                  <a:srgbClr val="3333FF"/>
                </a:solidFill>
              </a:rPr>
              <a:t>Russian</a:t>
            </a:r>
            <a:r>
              <a:rPr lang="en-GB" dirty="0"/>
              <a:t> edition is in preparation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D9BA56-6A38-405A-BF9B-9F4BD08299D8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050" y="6350"/>
            <a:ext cx="5238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113"/>
            <a:ext cx="31242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3" y="2368550"/>
            <a:ext cx="3152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609600" y="4643438"/>
            <a:ext cx="8534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altLang="en-US"/>
              <a:t>1995, 1</a:t>
            </a:r>
            <a:r>
              <a:rPr lang="en-IN" altLang="en-US" baseline="30000"/>
              <a:t>st</a:t>
            </a:r>
            <a:r>
              <a:rPr lang="en-IN" altLang="en-US"/>
              <a:t> ed						</a:t>
            </a:r>
          </a:p>
          <a:p>
            <a:r>
              <a:rPr lang="en-IN" altLang="en-US"/>
              <a:t>Trissur Med College.</a:t>
            </a:r>
          </a:p>
          <a:p>
            <a:r>
              <a:rPr lang="en-IN" altLang="en-US"/>
              <a:t>Health Minister	</a:t>
            </a:r>
          </a:p>
          <a:p>
            <a:r>
              <a:rPr lang="en-IN" altLang="en-US"/>
              <a:t>to Vice Chancellor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Neon Frame">
  <a:themeElements>
    <a:clrScheme name="">
      <a:dk1>
        <a:srgbClr val="000000"/>
      </a:dk1>
      <a:lt1>
        <a:srgbClr val="006600"/>
      </a:lt1>
      <a:dk2>
        <a:srgbClr val="000000"/>
      </a:dk2>
      <a:lt2>
        <a:srgbClr val="808080"/>
      </a:lt2>
      <a:accent1>
        <a:srgbClr val="969696"/>
      </a:accent1>
      <a:accent2>
        <a:srgbClr val="DDDDDD"/>
      </a:accent2>
      <a:accent3>
        <a:srgbClr val="AAB8AA"/>
      </a:accent3>
      <a:accent4>
        <a:srgbClr val="000000"/>
      </a:accent4>
      <a:accent5>
        <a:srgbClr val="C9C9C9"/>
      </a:accent5>
      <a:accent6>
        <a:srgbClr val="C8C8C8"/>
      </a:accent6>
      <a:hlink>
        <a:srgbClr val="333333"/>
      </a:hlink>
      <a:folHlink>
        <a:srgbClr val="B2B2B2"/>
      </a:folHlink>
    </a:clrScheme>
    <a:fontScheme name="Neon Fra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Neon Fram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on Fram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5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6600"/>
        </a:accent1>
        <a:accent2>
          <a:srgbClr val="FF41FF"/>
        </a:accent2>
        <a:accent3>
          <a:srgbClr val="AAAAAA"/>
        </a:accent3>
        <a:accent4>
          <a:srgbClr val="D4D4D4"/>
        </a:accent4>
        <a:accent5>
          <a:srgbClr val="FFB8AA"/>
        </a:accent5>
        <a:accent6>
          <a:srgbClr val="E73AE7"/>
        </a:accent6>
        <a:hlink>
          <a:srgbClr val="FF0066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on Frame 6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FF4FC9"/>
        </a:accent1>
        <a:accent2>
          <a:srgbClr val="FF91B6"/>
        </a:accent2>
        <a:accent3>
          <a:srgbClr val="AAAAAA"/>
        </a:accent3>
        <a:accent4>
          <a:srgbClr val="D4D4D4"/>
        </a:accent4>
        <a:accent5>
          <a:srgbClr val="FFB2E1"/>
        </a:accent5>
        <a:accent6>
          <a:srgbClr val="E783A5"/>
        </a:accent6>
        <a:hlink>
          <a:srgbClr val="FF99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3505</TotalTime>
  <Words>660</Words>
  <Application>Microsoft Office PowerPoint</Application>
  <PresentationFormat>On-screen Show (4:3)</PresentationFormat>
  <Paragraphs>154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 Black</vt:lpstr>
      <vt:lpstr>Arial</vt:lpstr>
      <vt:lpstr>Tahoma</vt:lpstr>
      <vt:lpstr>Times New Roman</vt:lpstr>
      <vt:lpstr>Wingdings</vt:lpstr>
      <vt:lpstr>Neon Frame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Antioxidant, Antiatherogenic and       Antimicrobial Activities of             Ocimum Sanctum</dc:title>
  <dc:creator>Geetha Samak</dc:creator>
  <cp:lastModifiedBy>admin</cp:lastModifiedBy>
  <cp:revision>262</cp:revision>
  <cp:lastPrinted>1601-01-01T00:00:00Z</cp:lastPrinted>
  <dcterms:created xsi:type="dcterms:W3CDTF">2002-09-25T17:41:44Z</dcterms:created>
  <dcterms:modified xsi:type="dcterms:W3CDTF">2019-08-21T06:20:08Z</dcterms:modified>
</cp:coreProperties>
</file>